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70" r:id="rId3"/>
    <p:sldId id="343" r:id="rId4"/>
    <p:sldId id="290" r:id="rId5"/>
    <p:sldId id="325" r:id="rId6"/>
    <p:sldId id="311" r:id="rId7"/>
    <p:sldId id="326" r:id="rId8"/>
    <p:sldId id="344" r:id="rId9"/>
    <p:sldId id="312" r:id="rId10"/>
    <p:sldId id="313" r:id="rId11"/>
    <p:sldId id="327" r:id="rId12"/>
    <p:sldId id="345" r:id="rId13"/>
    <p:sldId id="328" r:id="rId14"/>
    <p:sldId id="272" r:id="rId15"/>
    <p:sldId id="329" r:id="rId16"/>
    <p:sldId id="330" r:id="rId17"/>
    <p:sldId id="335" r:id="rId18"/>
    <p:sldId id="336" r:id="rId19"/>
    <p:sldId id="308" r:id="rId20"/>
    <p:sldId id="346" r:id="rId21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3516" autoAdjust="0"/>
  </p:normalViewPr>
  <p:slideViewPr>
    <p:cSldViewPr>
      <p:cViewPr>
        <p:scale>
          <a:sx n="95" d="100"/>
          <a:sy n="95" d="100"/>
        </p:scale>
        <p:origin x="-66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onel\Documents\Lionel's%20material\Commissioned%20Research\ISP_Poland\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onel\Documents\Lionel's%20material\Commissioned%20Research\ISP_Poland\Cha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All</a:t>
            </a:r>
            <a:r>
              <a:rPr lang="en-GB" baseline="0"/>
              <a:t> workers</a:t>
            </a:r>
            <a:endParaRPr lang="en-GB"/>
          </a:p>
        </c:rich>
      </c:tx>
      <c:layout>
        <c:manualLayout>
          <c:xMode val="edge"/>
          <c:yMode val="edge"/>
          <c:x val="7.2040946024741287E-2"/>
          <c:y val="3.648809876618748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258372703412073"/>
          <c:y val="7.8141343443180716E-2"/>
          <c:w val="0.65483280839895008"/>
          <c:h val="0.60632667444347232"/>
        </c:manualLayout>
      </c:layout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Sheet1!$A$3:$A$11</c:f>
              <c:strCache>
                <c:ptCount val="9"/>
                <c:pt idx="0">
                  <c:v>Managers</c:v>
                </c:pt>
                <c:pt idx="1">
                  <c:v>Professionals </c:v>
                </c:pt>
                <c:pt idx="2">
                  <c:v>Assoc professionals</c:v>
                </c:pt>
                <c:pt idx="3">
                  <c:v>Admin &amp; secretarial </c:v>
                </c:pt>
                <c:pt idx="4">
                  <c:v>Skilled trades </c:v>
                </c:pt>
                <c:pt idx="5">
                  <c:v>Caring &amp; other service </c:v>
                </c:pt>
                <c:pt idx="6">
                  <c:v>Sales </c:v>
                </c:pt>
                <c:pt idx="7">
                  <c:v>Process &amp; plant</c:v>
                </c:pt>
                <c:pt idx="8">
                  <c:v>Elementary </c:v>
                </c:pt>
              </c:strCache>
            </c:strRef>
          </c:cat>
          <c:val>
            <c:numRef>
              <c:f>Sheet1!$B$3:$B$11</c:f>
              <c:numCache>
                <c:formatCode>0.00%</c:formatCode>
                <c:ptCount val="9"/>
                <c:pt idx="0">
                  <c:v>0.10299999999999999</c:v>
                </c:pt>
                <c:pt idx="1">
                  <c:v>0.19700000000000001</c:v>
                </c:pt>
                <c:pt idx="2">
                  <c:v>0.13900000000000001</c:v>
                </c:pt>
                <c:pt idx="3">
                  <c:v>0.108</c:v>
                </c:pt>
                <c:pt idx="4">
                  <c:v>0.108</c:v>
                </c:pt>
                <c:pt idx="5">
                  <c:v>9.2999999999999999E-2</c:v>
                </c:pt>
                <c:pt idx="6">
                  <c:v>7.5999999999999998E-2</c:v>
                </c:pt>
                <c:pt idx="7">
                  <c:v>6.3E-2</c:v>
                </c:pt>
                <c:pt idx="8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2338546223388744"/>
          <c:w val="0.86191666666666678"/>
          <c:h val="0.27661453776611256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Polish workers</a:t>
            </a:r>
          </a:p>
        </c:rich>
      </c:tx>
      <c:layout>
        <c:manualLayout>
          <c:xMode val="edge"/>
          <c:yMode val="edge"/>
          <c:x val="2.1361154855643046E-2"/>
          <c:y val="3.240740740740740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9166666666666667E-2"/>
          <c:y val="0.12885802469135801"/>
          <c:w val="0.65500000000000003"/>
          <c:h val="0.60648148148148151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Sheet1!$C$3:$C$11</c:f>
              <c:numCache>
                <c:formatCode>0.00%</c:formatCode>
                <c:ptCount val="9"/>
                <c:pt idx="0">
                  <c:v>0.03</c:v>
                </c:pt>
                <c:pt idx="1">
                  <c:v>5.6000000000000001E-2</c:v>
                </c:pt>
                <c:pt idx="2">
                  <c:v>4.2999999999999997E-2</c:v>
                </c:pt>
                <c:pt idx="3">
                  <c:v>6.0999999999999999E-2</c:v>
                </c:pt>
                <c:pt idx="4">
                  <c:v>0.17699999999999999</c:v>
                </c:pt>
                <c:pt idx="5">
                  <c:v>8.1000000000000003E-2</c:v>
                </c:pt>
                <c:pt idx="6">
                  <c:v>4.5999999999999999E-2</c:v>
                </c:pt>
                <c:pt idx="7">
                  <c:v>0.19900000000000001</c:v>
                </c:pt>
                <c:pt idx="8">
                  <c:v>0.30599999999999999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FE035E2-CE0B-4BB3-9C4A-D89664A1B9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7321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202"/>
            <a:ext cx="502920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040C682-06E6-48A4-830C-50DA2C6FE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685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401C4E4-E010-4E88-81D9-4DDDC8E93302}" type="slidenum">
              <a:rPr lang="en-GB" altLang="en-US" sz="1200">
                <a:latin typeface="Times New Roman" pitchFamily="18" charset="0"/>
              </a:rPr>
              <a:pPr eaLnBrk="1" hangingPunct="1"/>
              <a:t>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DF2C351-BBF8-4559-AEA6-B8473346282A}" type="slidenum">
              <a:rPr lang="en-GB" altLang="en-US" sz="1200">
                <a:latin typeface="Times New Roman" pitchFamily="18" charset="0"/>
              </a:rPr>
              <a:pPr eaLnBrk="1" hangingPunct="1"/>
              <a:t>10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F968124-17BE-49CF-AB67-10A268E4FBC3}" type="slidenum">
              <a:rPr lang="en-GB" altLang="en-US" sz="1200">
                <a:latin typeface="Times New Roman" pitchFamily="18" charset="0"/>
              </a:rPr>
              <a:pPr eaLnBrk="1" hangingPunct="1"/>
              <a:t>11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F968124-17BE-49CF-AB67-10A268E4FBC3}" type="slidenum">
              <a:rPr lang="en-GB" altLang="en-US" sz="1200">
                <a:latin typeface="Times New Roman" pitchFamily="18" charset="0"/>
              </a:rPr>
              <a:pPr eaLnBrk="1" hangingPunct="1"/>
              <a:t>12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465BE2B-63C7-436D-B162-D23974452E2F}" type="slidenum">
              <a:rPr lang="en-GB" altLang="en-US" sz="1200">
                <a:latin typeface="Times New Roman" pitchFamily="18" charset="0"/>
              </a:rPr>
              <a:pPr eaLnBrk="1" hangingPunct="1"/>
              <a:t>13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18D73DE-E866-471A-B126-F56394EF116D}" type="slidenum">
              <a:rPr lang="en-GB" altLang="en-US" sz="1200">
                <a:latin typeface="Times New Roman" pitchFamily="18" charset="0"/>
              </a:rPr>
              <a:pPr eaLnBrk="1" hangingPunct="1"/>
              <a:t>14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B205E833-350F-4EEE-A5CE-599BB68B17C2}" type="slidenum">
              <a:rPr lang="en-GB" altLang="en-US" sz="1200">
                <a:latin typeface="Times New Roman" pitchFamily="18" charset="0"/>
              </a:rPr>
              <a:pPr eaLnBrk="1" hangingPunct="1"/>
              <a:t>15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D570EED-0D9D-4083-BAC4-BC3A9A10264A}" type="slidenum">
              <a:rPr lang="en-GB" altLang="en-US" sz="1200">
                <a:latin typeface="Times New Roman" pitchFamily="18" charset="0"/>
              </a:rPr>
              <a:pPr eaLnBrk="1" hangingPunct="1"/>
              <a:t>16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1517C14-B5AF-43C9-9EE0-5FEB78CA3433}" type="slidenum">
              <a:rPr lang="en-GB" altLang="en-US" sz="1200">
                <a:latin typeface="Times New Roman" pitchFamily="18" charset="0"/>
              </a:rPr>
              <a:pPr eaLnBrk="1" hangingPunct="1"/>
              <a:t>17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7871D14-46FA-4AB6-9838-73617F047C08}" type="slidenum">
              <a:rPr lang="en-GB" altLang="en-US" sz="1200">
                <a:latin typeface="Times New Roman" pitchFamily="18" charset="0"/>
              </a:rPr>
              <a:pPr eaLnBrk="1" hangingPunct="1"/>
              <a:t>18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1.5%	1.7%	</a:t>
            </a:r>
          </a:p>
          <a:p>
            <a:pPr eaLnBrk="1" hangingPunct="1"/>
            <a:r>
              <a:rPr lang="en-US" altLang="en-US" smtClean="0"/>
              <a:t>-2.7%	5.5%	</a:t>
            </a:r>
          </a:p>
          <a:p>
            <a:pPr eaLnBrk="1" hangingPunct="1"/>
            <a:r>
              <a:rPr lang="en-US" altLang="en-US" smtClean="0"/>
              <a:t>1.4%	5.7%	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023515-97FF-4B7C-86FE-C30D6A55CD6A}" type="slidenum">
              <a:rPr lang="en-GB" altLang="en-US" sz="1200">
                <a:latin typeface="Times New Roman" pitchFamily="18" charset="0"/>
              </a:rPr>
              <a:pPr eaLnBrk="1" hangingPunct="1"/>
              <a:t>19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923C501-C4DF-4974-9D9C-9AD74F969502}" type="slidenum">
              <a:rPr lang="en-GB" altLang="en-US" sz="1200">
                <a:latin typeface="Times New Roman" pitchFamily="18" charset="0"/>
              </a:rPr>
              <a:pPr eaLnBrk="1" hangingPunct="1"/>
              <a:t>2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68A5DF0-B8A9-41CB-98AE-E8659FA2E47C}" type="slidenum">
              <a:rPr lang="en-GB" altLang="en-US" sz="1200">
                <a:latin typeface="Times New Roman" pitchFamily="18" charset="0"/>
              </a:rPr>
              <a:pPr eaLnBrk="1" hangingPunct="1"/>
              <a:t>3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0569EE2-9947-4599-95BD-B11E0B523C0C}" type="slidenum">
              <a:rPr lang="en-GB" altLang="en-US" sz="1200">
                <a:latin typeface="Times New Roman" pitchFamily="18" charset="0"/>
              </a:rPr>
              <a:pPr eaLnBrk="1" hangingPunct="1"/>
              <a:t>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F060022-BFE4-4B68-ACC9-291FB44A3FB6}" type="slidenum">
              <a:rPr lang="en-GB" altLang="en-US" sz="1200">
                <a:latin typeface="Times New Roman" pitchFamily="18" charset="0"/>
              </a:rPr>
              <a:pPr eaLnBrk="1" hangingPunct="1"/>
              <a:t>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051088C-7737-488C-AA69-BE774D83EBAA}" type="slidenum">
              <a:rPr lang="en-GB" altLang="en-US" sz="1200">
                <a:latin typeface="Times New Roman" pitchFamily="18" charset="0"/>
              </a:rPr>
              <a:pPr eaLnBrk="1" hangingPunct="1"/>
              <a:t>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320F045-9CCF-4589-98B6-63CC557830E8}" type="slidenum">
              <a:rPr lang="en-GB" altLang="en-US" sz="1200">
                <a:latin typeface="Times New Roman" pitchFamily="18" charset="0"/>
              </a:rPr>
              <a:pPr eaLnBrk="1" hangingPunct="1"/>
              <a:t>7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320F045-9CCF-4589-98B6-63CC557830E8}" type="slidenum">
              <a:rPr lang="en-GB" altLang="en-US" sz="1200">
                <a:latin typeface="Times New Roman" pitchFamily="18" charset="0"/>
              </a:rPr>
              <a:pPr eaLnBrk="1" hangingPunct="1"/>
              <a:t>8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BAAB283-7B44-4EE6-BE9B-C50BD3D8B8BA}" type="slidenum">
              <a:rPr lang="en-GB" altLang="en-US" sz="1200">
                <a:latin typeface="Times New Roman" pitchFamily="18" charset="0"/>
              </a:rPr>
              <a:pPr eaLnBrk="1" hangingPunct="1"/>
              <a:t>9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82DA1-54F3-4146-907B-886CFA9AAF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29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EB66-7B10-4C6F-B1AB-40B0929901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024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22D83-BB0A-4C9D-9C33-65F2DE0D90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54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DD406-47E3-4BFE-B251-B59E0620D6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671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3A4C-8E93-4862-A61F-6DF569AF0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9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2776-2307-41EB-8652-8CD584E22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8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39603-C826-4765-A8CA-60A0A0DB3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51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5C9CC-CA39-4B03-8A1D-55D1D0E6C1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63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71D8F-0D83-4C59-9CEF-2944B0AA2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985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CA6D-3385-472B-A7F7-446B8AC6E3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47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8713-A4A0-4DDE-AB28-FC286E8B0F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1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BC0163A1-B57D-4C6C-A92B-E0EF87E4F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6925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latin typeface="Arial Narrow" pitchFamily="34" charset="0"/>
              </a:rPr>
              <a:t>Polish workers in the UK</a:t>
            </a:r>
            <a:br>
              <a:rPr lang="en-GB" altLang="en-US" sz="3600" dirty="0" smtClean="0">
                <a:latin typeface="Arial Narrow" pitchFamily="34" charset="0"/>
              </a:rPr>
            </a:br>
            <a:endParaRPr lang="en-GB" altLang="en-US" sz="3200" dirty="0" smtClean="0">
              <a:latin typeface="Arial Narrow" pitchFamily="34" charset="0"/>
            </a:endParaRPr>
          </a:p>
        </p:txBody>
      </p:sp>
      <p:sp>
        <p:nvSpPr>
          <p:cNvPr id="2052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>
                <a:latin typeface="Arial Narrow" pitchFamily="34" charset="0"/>
              </a:rPr>
              <a:t>Their involvement with unions and their employment rights </a:t>
            </a:r>
            <a:endParaRPr lang="en-GB" altLang="en-US" sz="2400" dirty="0" smtClean="0">
              <a:latin typeface="Arial Narrow" pitchFamily="34" charset="0"/>
            </a:endParaRPr>
          </a:p>
          <a:p>
            <a:pPr eaLnBrk="1" hangingPunct="1"/>
            <a:r>
              <a:rPr lang="en-GB" altLang="en-US" sz="2400" dirty="0" smtClean="0">
                <a:latin typeface="Arial Narrow" pitchFamily="34" charset="0"/>
              </a:rPr>
              <a:t>Labour Research Department</a:t>
            </a:r>
          </a:p>
          <a:p>
            <a:pPr eaLnBrk="1" hangingPunct="1"/>
            <a:r>
              <a:rPr lang="en-GB" altLang="en-US" sz="2400" dirty="0" smtClean="0">
                <a:latin typeface="Arial Narrow" pitchFamily="34" charset="0"/>
              </a:rPr>
              <a:t>26 November 2016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0865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2096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Employed as temporary workers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Overall: 25.7% </a:t>
            </a:r>
            <a:r>
              <a:rPr lang="en-GB" altLang="en-US" dirty="0">
                <a:latin typeface="Arial Narrow" pitchFamily="34" charset="0"/>
              </a:rPr>
              <a:t>density </a:t>
            </a:r>
            <a:r>
              <a:rPr lang="en-GB" altLang="en-US" dirty="0" smtClean="0">
                <a:latin typeface="Arial Narrow" pitchFamily="34" charset="0"/>
              </a:rPr>
              <a:t>for permanent but 14.5% for temporary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Process workers: 23.8% density for permanent but 10.2% for temporary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Other factors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Unfamiliarity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Fear of victimisation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Discrimination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dirty="0" smtClean="0">
              <a:latin typeface="Arial Narrow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Other factors explain lower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95725"/>
          </a:xfrm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 Narrow" pitchFamily="34" charset="0"/>
              </a:rPr>
              <a:t>New unionism in 1998 - aim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“</a:t>
            </a:r>
            <a:r>
              <a:rPr lang="en-GB" altLang="en-US" i="1" dirty="0">
                <a:latin typeface="Arial Narrow" pitchFamily="34" charset="0"/>
              </a:rPr>
              <a:t>to develop a culture of organising that could help to transform unions by bringing in new and diverse </a:t>
            </a:r>
            <a:r>
              <a:rPr lang="en-GB" altLang="en-US" i="1" dirty="0" smtClean="0">
                <a:latin typeface="Arial Narrow" pitchFamily="34" charset="0"/>
              </a:rPr>
              <a:t>members</a:t>
            </a:r>
            <a:r>
              <a:rPr lang="en-GB" altLang="en-US" dirty="0" smtClean="0">
                <a:latin typeface="Arial Narrow" pitchFamily="34" charset="0"/>
              </a:rPr>
              <a:t>.”</a:t>
            </a:r>
            <a:endParaRPr lang="en-GB" altLang="en-US" dirty="0">
              <a:latin typeface="Arial Narrow" pitchFamily="34" charset="0"/>
            </a:endParaRPr>
          </a:p>
          <a:p>
            <a:pPr eaLnBrk="1" hangingPunct="1"/>
            <a:r>
              <a:rPr lang="en-GB" altLang="en-US" dirty="0" smtClean="0">
                <a:latin typeface="Arial Narrow" pitchFamily="34" charset="0"/>
              </a:rPr>
              <a:t>New developments provided resources for this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Union Modernisation Fund – funds from government to help unions (ended 2010)</a:t>
            </a:r>
          </a:p>
          <a:p>
            <a:pPr lvl="1" eaLnBrk="1" hangingPunct="1"/>
            <a:r>
              <a:rPr lang="en-GB" altLang="en-US" dirty="0" err="1" smtClean="0">
                <a:latin typeface="Arial Narrow" pitchFamily="34" charset="0"/>
              </a:rPr>
              <a:t>unionlearn</a:t>
            </a:r>
            <a:r>
              <a:rPr lang="en-GB" altLang="en-US" dirty="0" smtClean="0">
                <a:latin typeface="Arial Narrow" pitchFamily="34" charset="0"/>
              </a:rPr>
              <a:t> – funds for government for training</a:t>
            </a:r>
          </a:p>
          <a:p>
            <a:pPr lvl="1" eaLnBrk="1" hangingPunct="1"/>
            <a:endParaRPr lang="en-GB" altLang="en-US" dirty="0" smtClean="0">
              <a:latin typeface="Arial Narrow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Unions want to </a:t>
            </a:r>
            <a:r>
              <a:rPr lang="en-US" altLang="en-US" sz="4000" dirty="0" err="1" smtClean="0">
                <a:latin typeface="Arial Narrow" pitchFamily="34" charset="0"/>
              </a:rPr>
              <a:t>organise</a:t>
            </a:r>
            <a:r>
              <a:rPr lang="en-US" altLang="en-US" sz="4000" dirty="0" smtClean="0">
                <a:latin typeface="Arial Narrow" pitchFamily="34" charset="0"/>
              </a:rPr>
              <a:t> Polish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56112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>
                <a:latin typeface="Arial Narrow" pitchFamily="34" charset="0"/>
              </a:rPr>
              <a:t>UNISON – migrant workers’ participation project </a:t>
            </a:r>
          </a:p>
          <a:p>
            <a:pPr lvl="1" eaLnBrk="1" hangingPunct="1"/>
            <a:r>
              <a:rPr lang="en-GB" altLang="en-US" dirty="0">
                <a:latin typeface="Arial Narrow" pitchFamily="34" charset="0"/>
              </a:rPr>
              <a:t>Aims</a:t>
            </a:r>
            <a:r>
              <a:rPr lang="en-GB" altLang="en-US" dirty="0" smtClean="0">
                <a:latin typeface="Arial Narrow" pitchFamily="34" charset="0"/>
              </a:rPr>
              <a:t>:</a:t>
            </a:r>
          </a:p>
          <a:p>
            <a:pPr lvl="2" eaLnBrk="1" hangingPunct="1"/>
            <a:r>
              <a:rPr lang="en-GB" altLang="en-US" dirty="0" smtClean="0">
                <a:latin typeface="Arial Narrow" pitchFamily="34" charset="0"/>
              </a:rPr>
              <a:t>to </a:t>
            </a:r>
            <a:r>
              <a:rPr lang="en-GB" altLang="en-US" dirty="0">
                <a:latin typeface="Arial Narrow" pitchFamily="34" charset="0"/>
              </a:rPr>
              <a:t>increase migrant workers’ participation in the union; </a:t>
            </a:r>
            <a:endParaRPr lang="en-GB" altLang="en-US" dirty="0" smtClean="0">
              <a:latin typeface="Arial Narrow" pitchFamily="34" charset="0"/>
            </a:endParaRPr>
          </a:p>
          <a:p>
            <a:pPr lvl="2" eaLnBrk="1" hangingPunct="1"/>
            <a:r>
              <a:rPr lang="en-GB" altLang="en-US" dirty="0" smtClean="0">
                <a:latin typeface="Arial Narrow" pitchFamily="34" charset="0"/>
              </a:rPr>
              <a:t>to </a:t>
            </a:r>
            <a:r>
              <a:rPr lang="en-GB" altLang="en-US" dirty="0">
                <a:latin typeface="Arial Narrow" pitchFamily="34" charset="0"/>
              </a:rPr>
              <a:t>ensure that there were participating at all levels; </a:t>
            </a:r>
            <a:endParaRPr lang="en-GB" altLang="en-US" dirty="0" smtClean="0">
              <a:latin typeface="Arial Narrow" pitchFamily="34" charset="0"/>
            </a:endParaRPr>
          </a:p>
          <a:p>
            <a:pPr lvl="2" eaLnBrk="1" hangingPunct="1"/>
            <a:r>
              <a:rPr lang="en-GB" altLang="en-US" dirty="0" smtClean="0">
                <a:latin typeface="Arial Narrow" pitchFamily="34" charset="0"/>
              </a:rPr>
              <a:t>to </a:t>
            </a:r>
            <a:r>
              <a:rPr lang="en-GB" altLang="en-US" dirty="0">
                <a:latin typeface="Arial Narrow" pitchFamily="34" charset="0"/>
              </a:rPr>
              <a:t>bring migrant workers’ concerns into the mainstream of bargaining at the workplace; </a:t>
            </a:r>
            <a:endParaRPr lang="en-GB" altLang="en-US" dirty="0" smtClean="0">
              <a:latin typeface="Arial Narrow" pitchFamily="34" charset="0"/>
            </a:endParaRPr>
          </a:p>
          <a:p>
            <a:pPr lvl="2" eaLnBrk="1" hangingPunct="1"/>
            <a:r>
              <a:rPr lang="en-GB" altLang="en-US" dirty="0" smtClean="0">
                <a:latin typeface="Arial Narrow" pitchFamily="34" charset="0"/>
              </a:rPr>
              <a:t>to </a:t>
            </a:r>
            <a:r>
              <a:rPr lang="en-GB" altLang="en-US" dirty="0">
                <a:latin typeface="Arial Narrow" pitchFamily="34" charset="0"/>
              </a:rPr>
              <a:t>reduce the exclusion of migrants in the workplace; and </a:t>
            </a:r>
            <a:endParaRPr lang="en-GB" altLang="en-US" dirty="0" smtClean="0">
              <a:latin typeface="Arial Narrow" pitchFamily="34" charset="0"/>
            </a:endParaRPr>
          </a:p>
          <a:p>
            <a:pPr lvl="2" eaLnBrk="1" hangingPunct="1"/>
            <a:r>
              <a:rPr lang="en-GB" altLang="en-US" dirty="0" smtClean="0">
                <a:latin typeface="Arial Narrow" pitchFamily="34" charset="0"/>
              </a:rPr>
              <a:t>to </a:t>
            </a:r>
            <a:r>
              <a:rPr lang="en-GB" altLang="en-US" dirty="0">
                <a:latin typeface="Arial Narrow" pitchFamily="34" charset="0"/>
              </a:rPr>
              <a:t>make the services UNISON offers more relevant to migrant workers. </a:t>
            </a:r>
            <a:endParaRPr lang="en-GB" altLang="en-US" dirty="0" smtClean="0">
              <a:latin typeface="Arial Narrow" pitchFamily="34" charset="0"/>
            </a:endParaRP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Ran 2008 to 2010</a:t>
            </a:r>
          </a:p>
          <a:p>
            <a:pPr lvl="1" eaLnBrk="1" hangingPunct="1"/>
            <a:endParaRPr lang="en-GB" altLang="en-US" dirty="0" smtClean="0">
              <a:latin typeface="Arial Narrow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Example of a union campaign</a:t>
            </a:r>
          </a:p>
        </p:txBody>
      </p:sp>
    </p:spTree>
    <p:extLst>
      <p:ext uri="{BB962C8B-B14F-4D97-AF65-F5344CB8AC3E}">
        <p14:creationId xmlns:p14="http://schemas.microsoft.com/office/powerpoint/2010/main" val="42148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95725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 smtClean="0">
                <a:latin typeface="Arial Narrow" pitchFamily="34" charset="0"/>
              </a:rPr>
              <a:t>Most specific campaigns ended when Union Modernisation Fund ended</a:t>
            </a:r>
          </a:p>
          <a:p>
            <a:pPr lvl="1" eaLnBrk="1" hangingPunct="1"/>
            <a:r>
              <a:rPr lang="en-GB" altLang="en-US" sz="2400" i="1" dirty="0">
                <a:latin typeface="Arial Narrow" pitchFamily="34" charset="0"/>
              </a:rPr>
              <a:t>“the UMF project gave UNISON the opportunity to do an important piece of work that otherwise would not have </a:t>
            </a:r>
            <a:r>
              <a:rPr lang="en-GB" altLang="en-US" sz="2400" i="1" dirty="0" smtClean="0">
                <a:latin typeface="Arial Narrow" pitchFamily="34" charset="0"/>
              </a:rPr>
              <a:t>happened” </a:t>
            </a:r>
            <a:r>
              <a:rPr lang="en-GB" altLang="en-US" sz="2400" dirty="0" smtClean="0">
                <a:latin typeface="Arial Narrow" pitchFamily="34" charset="0"/>
              </a:rPr>
              <a:t>UNISON organiser 2010</a:t>
            </a:r>
          </a:p>
          <a:p>
            <a:pPr eaLnBrk="1" hangingPunct="1"/>
            <a:r>
              <a:rPr lang="en-GB" altLang="en-US" dirty="0" smtClean="0">
                <a:latin typeface="Arial Narrow" pitchFamily="34" charset="0"/>
              </a:rPr>
              <a:t>Since then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Continues where part of ongoing campaign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Relies on new Polish officials and activists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But remains limited and precarious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40188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No single </a:t>
            </a:r>
            <a:r>
              <a:rPr lang="en-US" altLang="en-US" dirty="0" err="1" smtClean="0">
                <a:latin typeface="Arial Narrow" pitchFamily="34" charset="0"/>
              </a:rPr>
              <a:t>Labour</a:t>
            </a:r>
            <a:r>
              <a:rPr lang="en-US" altLang="en-US" dirty="0" smtClean="0">
                <a:latin typeface="Arial Narrow" pitchFamily="34" charset="0"/>
              </a:rPr>
              <a:t> Inspectorate (no PIP)</a:t>
            </a: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Existing inspection and enforcement regimes being reduced – switch to risk-based approach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Health and Safety Executive 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Local authorities</a:t>
            </a:r>
          </a:p>
          <a:p>
            <a:pPr lvl="1" eaLnBrk="1" hangingPunct="1"/>
            <a:r>
              <a:rPr lang="en-US" altLang="en-US" dirty="0" err="1" smtClean="0">
                <a:latin typeface="Arial Narrow" pitchFamily="34" charset="0"/>
              </a:rPr>
              <a:t>Gamgmasters</a:t>
            </a:r>
            <a:r>
              <a:rPr lang="en-US" altLang="en-US" dirty="0" smtClean="0">
                <a:latin typeface="Arial Narrow" pitchFamily="34" charset="0"/>
              </a:rPr>
              <a:t> Licensing Authority</a:t>
            </a: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No statistics on whether rights are respected</a:t>
            </a:r>
          </a:p>
          <a:p>
            <a:pPr lvl="1" eaLnBrk="1" hangingPunct="1"/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Polish workers’ employment rights: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40188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Until 2013-14 approximately 60,000 to 70,000 cases a year in Employment Tribunals, although falling</a:t>
            </a: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July 2013: introduction of fees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£160 plus £230 if goes to court (wages, notice </a:t>
            </a:r>
            <a:r>
              <a:rPr lang="en-US" altLang="en-US" dirty="0" err="1" smtClean="0">
                <a:latin typeface="Arial Narrow" pitchFamily="34" charset="0"/>
              </a:rPr>
              <a:t>etc</a:t>
            </a:r>
            <a:r>
              <a:rPr lang="en-US" altLang="en-US" dirty="0" smtClean="0">
                <a:latin typeface="Arial Narrow" pitchFamily="34" charset="0"/>
              </a:rPr>
              <a:t>)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£250 plus £950 if goes to court (unfair dismissal, </a:t>
            </a:r>
            <a:r>
              <a:rPr lang="en-US" altLang="en-US" dirty="0" err="1" smtClean="0">
                <a:latin typeface="Arial Narrow" pitchFamily="34" charset="0"/>
              </a:rPr>
              <a:t>discrimantion</a:t>
            </a:r>
            <a:r>
              <a:rPr lang="en-US" altLang="en-US" dirty="0" smtClean="0">
                <a:latin typeface="Arial Narrow" pitchFamily="34" charset="0"/>
              </a:rPr>
              <a:t>)</a:t>
            </a: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By 2014-15 number of cases fallen to 21,900</a:t>
            </a:r>
          </a:p>
          <a:p>
            <a:pPr eaLnBrk="1" hangingPunct="1"/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Enforcement of employment rights – through legal court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40188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Pay and Work Rights Helpline (specific advice on some areas – minimum wage, agency work) 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Polish nationals 1.1% to 1.4% of callers </a:t>
            </a:r>
          </a:p>
          <a:p>
            <a:pPr eaLnBrk="1" hangingPunct="1"/>
            <a:r>
              <a:rPr lang="en-US" altLang="en-US" dirty="0" err="1" smtClean="0">
                <a:latin typeface="Arial Narrow" pitchFamily="34" charset="0"/>
              </a:rPr>
              <a:t>Acas</a:t>
            </a:r>
            <a:r>
              <a:rPr lang="en-US" altLang="en-US" dirty="0" smtClean="0">
                <a:latin typeface="Arial Narrow" pitchFamily="34" charset="0"/>
              </a:rPr>
              <a:t> helpline (more general employment advice)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Polish language calls 0.19%</a:t>
            </a:r>
          </a:p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ET cases (employment rights court)</a:t>
            </a:r>
          </a:p>
          <a:p>
            <a:pPr lvl="1" eaLnBrk="1" hangingPunct="1"/>
            <a:r>
              <a:rPr lang="en-US" altLang="en-US" dirty="0" smtClean="0">
                <a:latin typeface="Arial Narrow" pitchFamily="34" charset="0"/>
              </a:rPr>
              <a:t>Up to 0.8% but probably only 0.1% to 0.13% were EU8 nationals (Barnard and Ludlow)</a:t>
            </a:r>
          </a:p>
          <a:p>
            <a:pPr eaLnBrk="1" hangingPunct="1"/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Enforcement of employment rights – Polish workers (1.6%)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475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846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i="1" dirty="0" smtClean="0">
                <a:latin typeface="Arial Narrow" pitchFamily="34" charset="0"/>
              </a:rPr>
              <a:t>“Our </a:t>
            </a:r>
            <a:r>
              <a:rPr lang="en-GB" altLang="en-US" sz="2800" i="1" dirty="0">
                <a:latin typeface="Arial Narrow" pitchFamily="34" charset="0"/>
              </a:rPr>
              <a:t>findings </a:t>
            </a:r>
            <a:r>
              <a:rPr lang="en-GB" altLang="en-US" sz="2800" i="1" dirty="0" smtClean="0">
                <a:latin typeface="Arial Narrow" pitchFamily="34" charset="0"/>
              </a:rPr>
              <a:t>… suggest </a:t>
            </a:r>
            <a:r>
              <a:rPr lang="en-GB" altLang="en-US" sz="2800" i="1" dirty="0">
                <a:latin typeface="Arial Narrow" pitchFamily="34" charset="0"/>
              </a:rPr>
              <a:t>that migrants’ rights to equal treatment in the host Member State may be rights that exist more ‘on paper’ than in practice</a:t>
            </a:r>
            <a:r>
              <a:rPr lang="en-GB" altLang="en-US" sz="2800" i="1" dirty="0" smtClean="0">
                <a:latin typeface="Arial Narrow" pitchFamily="34" charset="0"/>
              </a:rPr>
              <a:t>.” </a:t>
            </a:r>
            <a:r>
              <a:rPr lang="en-GB" altLang="en-US" sz="2800" dirty="0" smtClean="0">
                <a:latin typeface="Arial Narrow" pitchFamily="34" charset="0"/>
              </a:rPr>
              <a:t>(Barnard &amp; Ludlow 2015)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i="1" dirty="0" smtClean="0">
                <a:latin typeface="Arial Narrow" pitchFamily="34" charset="0"/>
              </a:rPr>
              <a:t>“The report found … widespread </a:t>
            </a:r>
            <a:r>
              <a:rPr lang="en-GB" altLang="en-US" sz="2800" i="1" dirty="0">
                <a:latin typeface="Arial Narrow" pitchFamily="34" charset="0"/>
              </a:rPr>
              <a:t>evidence of mistreatment and exploitation of migrant and agency </a:t>
            </a:r>
            <a:r>
              <a:rPr lang="en-GB" altLang="en-US" sz="2800" i="1" dirty="0" smtClean="0">
                <a:latin typeface="Arial Narrow" pitchFamily="34" charset="0"/>
              </a:rPr>
              <a:t>workers … Many </a:t>
            </a:r>
            <a:r>
              <a:rPr lang="en-GB" altLang="en-US" sz="2800" i="1" dirty="0">
                <a:latin typeface="Arial Narrow" pitchFamily="34" charset="0"/>
              </a:rPr>
              <a:t>workers had little knowledge of their rights and feared raising concerns would lead to dismissal</a:t>
            </a:r>
            <a:r>
              <a:rPr lang="en-GB" altLang="en-US" sz="2800" i="1" dirty="0" smtClean="0">
                <a:latin typeface="Arial Narrow" pitchFamily="34" charset="0"/>
              </a:rPr>
              <a:t>.” </a:t>
            </a:r>
            <a:r>
              <a:rPr lang="en-GB" altLang="en-US" sz="2800" dirty="0" smtClean="0">
                <a:latin typeface="Arial Narrow" pitchFamily="34" charset="0"/>
              </a:rPr>
              <a:t>(EHRC report on meat and poultry industry 2010)</a:t>
            </a:r>
            <a:endParaRPr lang="en-US" altLang="en-US" sz="2800" dirty="0" smtClean="0">
              <a:latin typeface="Arial Narrow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Conclusions on employment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475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846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itchFamily="34" charset="0"/>
              </a:rPr>
              <a:t>Unions help to secure employment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i="1" dirty="0">
                <a:latin typeface="Arial Narrow" pitchFamily="34" charset="0"/>
              </a:rPr>
              <a:t>“In workplaces where unions are recognised, or have a strong presence we found that they provide a significant degree of protection for </a:t>
            </a:r>
            <a:r>
              <a:rPr lang="en-GB" altLang="en-US" i="1" dirty="0" smtClean="0">
                <a:latin typeface="Arial Narrow" pitchFamily="34" charset="0"/>
              </a:rPr>
              <a:t>workers”. </a:t>
            </a:r>
            <a:r>
              <a:rPr lang="en-GB" altLang="en-US" dirty="0" smtClean="0">
                <a:latin typeface="Arial Narrow" pitchFamily="34" charset="0"/>
              </a:rPr>
              <a:t>EHRC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But unions are likely to be weakened through Trade Union Bill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Overall attitude to Polish migrants may change as a result of plans to remove in-work benefits</a:t>
            </a:r>
            <a:endParaRPr lang="en-US" altLang="en-US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08388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 Narrow" pitchFamily="34" charset="0"/>
              </a:rPr>
              <a:t>Thank you for your attention</a:t>
            </a:r>
          </a:p>
          <a:p>
            <a:pPr eaLnBrk="1" hangingPunct="1"/>
            <a:endParaRPr lang="en-US" altLang="en-US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 Narrow" pitchFamily="34" charset="0"/>
              </a:rPr>
              <a:t>Lionel Fulton lfulton@lrd.org.uk</a:t>
            </a:r>
          </a:p>
          <a:p>
            <a:pPr lvl="2" eaLnBrk="1" hangingPunct="1">
              <a:buFontTx/>
              <a:buNone/>
            </a:pPr>
            <a:endParaRPr lang="en-US" altLang="en-US" smtClean="0">
              <a:latin typeface="Arial Narrow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2428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dirty="0" smtClean="0">
                <a:latin typeface="Arial Narrow" pitchFamily="34" charset="0"/>
              </a:rPr>
              <a:t>Polish workers in the labour market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dirty="0" smtClean="0">
                <a:latin typeface="Arial Narrow" pitchFamily="34" charset="0"/>
              </a:rPr>
              <a:t>Polish workers and unions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dirty="0" smtClean="0">
                <a:latin typeface="Arial Narrow" pitchFamily="34" charset="0"/>
              </a:rPr>
              <a:t>Polish workers and their employment rights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 smtClean="0">
              <a:latin typeface="Arial Narrow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Issued to be 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project “Solidarity in action. Employment rights, participation in social dialogue and membership in trade unions among Polish employees in the UK” is co-financed by the Polish Ministry of Foreign Affairs within the „ Cooperation with Polish Diaspora and Poles abroad in 2015</a:t>
            </a:r>
            <a:r>
              <a:rPr lang="en-US" sz="2000" dirty="0" smtClean="0"/>
              <a:t>.</a:t>
            </a:r>
            <a:r>
              <a:rPr lang="pl-PL" sz="2000" dirty="0" smtClean="0"/>
              <a:t>”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16097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91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9"/>
            <a:ext cx="6624735" cy="61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Occupations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1163353"/>
              </p:ext>
            </p:extLst>
          </p:nvPr>
        </p:nvGraphicFramePr>
        <p:xfrm>
          <a:off x="685800" y="1981200"/>
          <a:ext cx="3814192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9001489"/>
              </p:ext>
            </p:extLst>
          </p:nvPr>
        </p:nvGraphicFramePr>
        <p:xfrm>
          <a:off x="5004048" y="1831405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4536504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Narrow" pitchFamily="34" charset="0"/>
              </a:rPr>
              <a:t>More likely to be employed through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“</a:t>
            </a:r>
            <a:r>
              <a:rPr lang="en-GB" altLang="en-US" i="1" dirty="0" smtClean="0">
                <a:latin typeface="Arial Narrow" pitchFamily="34" charset="0"/>
              </a:rPr>
              <a:t>There </a:t>
            </a:r>
            <a:r>
              <a:rPr lang="en-GB" altLang="en-US" i="1" dirty="0">
                <a:latin typeface="Arial Narrow" pitchFamily="34" charset="0"/>
              </a:rPr>
              <a:t>are significantly more agency workers who are from a minority group (including Eastern Europeans) compared with all </a:t>
            </a:r>
            <a:r>
              <a:rPr lang="en-GB" altLang="en-US" i="1" dirty="0" smtClean="0">
                <a:latin typeface="Arial Narrow" pitchFamily="34" charset="0"/>
              </a:rPr>
              <a:t>employees</a:t>
            </a:r>
            <a:r>
              <a:rPr lang="en-GB" altLang="en-US" dirty="0" smtClean="0">
                <a:latin typeface="Arial Narrow" pitchFamily="34" charset="0"/>
              </a:rPr>
              <a:t>.” BIS 2008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70</a:t>
            </a:r>
            <a:r>
              <a:rPr lang="en-GB" altLang="en-US" dirty="0">
                <a:latin typeface="Arial Narrow" pitchFamily="34" charset="0"/>
              </a:rPr>
              <a:t>% of </a:t>
            </a:r>
            <a:r>
              <a:rPr lang="en-GB" altLang="en-US" dirty="0" smtClean="0">
                <a:latin typeface="Arial Narrow" pitchFamily="34" charset="0"/>
              </a:rPr>
              <a:t>workers supplied to meat and poultry </a:t>
            </a:r>
            <a:r>
              <a:rPr lang="en-GB" altLang="en-US" dirty="0" err="1" smtClean="0">
                <a:latin typeface="Arial Narrow" pitchFamily="34" charset="0"/>
              </a:rPr>
              <a:t>indutry</a:t>
            </a:r>
            <a:r>
              <a:rPr lang="en-GB" altLang="en-US" dirty="0" smtClean="0">
                <a:latin typeface="Arial Narrow" pitchFamily="34" charset="0"/>
              </a:rPr>
              <a:t> were </a:t>
            </a:r>
            <a:r>
              <a:rPr lang="en-GB" altLang="en-US" dirty="0">
                <a:latin typeface="Arial Narrow" pitchFamily="34" charset="0"/>
              </a:rPr>
              <a:t>migrant workers, with Polish being the largest </a:t>
            </a:r>
            <a:r>
              <a:rPr lang="en-GB" altLang="en-US" dirty="0" smtClean="0">
                <a:latin typeface="Arial Narrow" pitchFamily="34" charset="0"/>
              </a:rPr>
              <a:t>nationality. EHRC 2010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More likely to be employed through </a:t>
            </a:r>
            <a:r>
              <a:rPr lang="en-GB" altLang="en-US" dirty="0" err="1" smtClean="0">
                <a:latin typeface="Arial Narrow" pitchFamily="34" charset="0"/>
              </a:rPr>
              <a:t>gangmasters</a:t>
            </a:r>
            <a:endParaRPr lang="en-GB" altLang="en-US" dirty="0" smtClean="0"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i="1" dirty="0" smtClean="0">
                <a:latin typeface="Arial Narrow" pitchFamily="34" charset="0"/>
              </a:rPr>
              <a:t>“64</a:t>
            </a:r>
            <a:r>
              <a:rPr lang="en-GB" altLang="en-US" i="1" dirty="0">
                <a:latin typeface="Arial Narrow" pitchFamily="34" charset="0"/>
              </a:rPr>
              <a:t>% </a:t>
            </a:r>
            <a:r>
              <a:rPr lang="en-GB" altLang="en-US" i="1" dirty="0" smtClean="0">
                <a:latin typeface="Arial Narrow" pitchFamily="34" charset="0"/>
              </a:rPr>
              <a:t>came </a:t>
            </a:r>
            <a:r>
              <a:rPr lang="en-GB" altLang="en-US" i="1" dirty="0">
                <a:latin typeface="Arial Narrow" pitchFamily="34" charset="0"/>
              </a:rPr>
              <a:t>from A8 </a:t>
            </a:r>
            <a:r>
              <a:rPr lang="en-GB" altLang="en-US" i="1" dirty="0" smtClean="0">
                <a:latin typeface="Arial Narrow" pitchFamily="34" charset="0"/>
              </a:rPr>
              <a:t>countries: </a:t>
            </a:r>
            <a:r>
              <a:rPr lang="en-GB" altLang="en-US" i="1" dirty="0">
                <a:latin typeface="Arial Narrow" pitchFamily="34" charset="0"/>
              </a:rPr>
              <a:t>with the Polish by far the most numerous (making up 87% of all A8 citizens</a:t>
            </a:r>
            <a:r>
              <a:rPr lang="en-GB" altLang="en-US" i="1" dirty="0" smtClean="0">
                <a:latin typeface="Arial Narrow" pitchFamily="34" charset="0"/>
              </a:rPr>
              <a:t>)” </a:t>
            </a:r>
            <a:r>
              <a:rPr lang="en-GB" altLang="en-US" dirty="0" smtClean="0">
                <a:latin typeface="Arial Narrow" pitchFamily="34" charset="0"/>
              </a:rPr>
              <a:t>GLA 2008</a:t>
            </a: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How employed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3463925"/>
          </a:xfrm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 Narrow" pitchFamily="34" charset="0"/>
              </a:rPr>
              <a:t>Similarities between UK and Polish unions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Membership lower in private sector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Pay set at company level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No “works councils”</a:t>
            </a:r>
          </a:p>
          <a:p>
            <a:pPr eaLnBrk="1" hangingPunct="1"/>
            <a:r>
              <a:rPr lang="en-GB" altLang="en-US" dirty="0" smtClean="0">
                <a:latin typeface="Arial Narrow" pitchFamily="34" charset="0"/>
              </a:rPr>
              <a:t>Differences between Polish and UK unions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Only one union confederation (TUC) 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No social dialogue structure</a:t>
            </a:r>
          </a:p>
          <a:p>
            <a:pPr lvl="1" eaLnBrk="1" hangingPunct="1"/>
            <a:r>
              <a:rPr lang="en-GB" altLang="en-US" dirty="0" smtClean="0">
                <a:latin typeface="Arial Narrow" pitchFamily="34" charset="0"/>
              </a:rPr>
              <a:t>UK unions not founded at workplace level</a:t>
            </a:r>
          </a:p>
          <a:p>
            <a:pPr lvl="1" eaLnBrk="1" hangingPunct="1"/>
            <a:endParaRPr lang="en-GB" altLang="en-US" dirty="0" smtClean="0">
              <a:latin typeface="Arial Narrow" pitchFamily="34" charset="0"/>
            </a:endParaRPr>
          </a:p>
          <a:p>
            <a:pPr lvl="1" eaLnBrk="1" hangingPunct="1"/>
            <a:endParaRPr lang="en-GB" altLang="en-US" dirty="0" smtClean="0">
              <a:latin typeface="Arial Narrow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 Narrow" pitchFamily="34" charset="0"/>
              </a:rPr>
              <a:t>Polish and UK unions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639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Union density among all employees: 25.0%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Arial Narrow" pitchFamily="34" charset="0"/>
              </a:rPr>
              <a:t>Union density among Polish employees: 8.2%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Differences in part explained by industries and jobs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Polish participation in unions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639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Polish workers are in industries and jobs where union density is lower and not where it is higher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Industries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26.4% in manufacturing (union density – 18.0%)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3.6% in education (union density 50.3%)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1.1% in public administration (union density 49.8%)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Jobs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6.0% work as professionals (union density 43.7%)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>
                <a:latin typeface="Arial Narrow" pitchFamily="34" charset="0"/>
              </a:rPr>
              <a:t>32.7% in elementary occupations (union density15.9%)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 Narrow" pitchFamily="34" charset="0"/>
              </a:rPr>
              <a:t>Polish participation in unions</a:t>
            </a:r>
          </a:p>
        </p:txBody>
      </p:sp>
    </p:spTree>
    <p:extLst>
      <p:ext uri="{BB962C8B-B14F-4D97-AF65-F5344CB8AC3E}">
        <p14:creationId xmlns:p14="http://schemas.microsoft.com/office/powerpoint/2010/main" val="32549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d2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533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Narrow" panose="020B0606020202030204" pitchFamily="34" charset="0"/>
              </a:rPr>
              <a:t>Gap between union presence and density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7776864" cy="467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RD powerpoint template">
  <a:themeElements>
    <a:clrScheme name="LRD powerpoint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RD powerpoint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RD powerpoin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D powerpoin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D powerpoin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D powerpoin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D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D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D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G:\Templates\LRD powerpoint template.pot</Template>
  <TotalTime>2599</TotalTime>
  <Words>937</Words>
  <Application>Microsoft Office PowerPoint</Application>
  <PresentationFormat>Pokaz na ekranie (4:3)</PresentationFormat>
  <Paragraphs>129</Paragraphs>
  <Slides>20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LRD powerpoint template</vt:lpstr>
      <vt:lpstr>Polish workers in the UK </vt:lpstr>
      <vt:lpstr>Issued to be covered</vt:lpstr>
      <vt:lpstr>Prezentacja programu PowerPoint</vt:lpstr>
      <vt:lpstr>Occupations</vt:lpstr>
      <vt:lpstr>How employed</vt:lpstr>
      <vt:lpstr>Polish and UK unions</vt:lpstr>
      <vt:lpstr>Polish participation in unions</vt:lpstr>
      <vt:lpstr>Polish participation in unions</vt:lpstr>
      <vt:lpstr>Gap between union presence and density</vt:lpstr>
      <vt:lpstr>Other factors explain lower density</vt:lpstr>
      <vt:lpstr>Unions want to organise Polish workers</vt:lpstr>
      <vt:lpstr>Example of a union campaign</vt:lpstr>
      <vt:lpstr>But remains limited and precarious</vt:lpstr>
      <vt:lpstr>Polish workers’ employment rights: background</vt:lpstr>
      <vt:lpstr>Enforcement of employment rights – through legal court cases</vt:lpstr>
      <vt:lpstr>Enforcement of employment rights – Polish workers (1.6%)</vt:lpstr>
      <vt:lpstr>Conclusions on employment rights</vt:lpstr>
      <vt:lpstr>The future</vt:lpstr>
      <vt:lpstr>Prezentacja programu PowerPoint</vt:lpstr>
      <vt:lpstr>Prezentacja programu PowerPoint</vt:lpstr>
    </vt:vector>
  </TitlesOfParts>
  <Company>LRD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Shenaz Navaz</dc:creator>
  <cp:lastModifiedBy>Migracje</cp:lastModifiedBy>
  <cp:revision>50</cp:revision>
  <cp:lastPrinted>2015-11-26T10:05:31Z</cp:lastPrinted>
  <dcterms:created xsi:type="dcterms:W3CDTF">2004-06-23T14:13:16Z</dcterms:created>
  <dcterms:modified xsi:type="dcterms:W3CDTF">2016-01-28T12:43:17Z</dcterms:modified>
</cp:coreProperties>
</file>