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68" r:id="rId2"/>
    <p:sldId id="289" r:id="rId3"/>
    <p:sldId id="304" r:id="rId4"/>
    <p:sldId id="303" r:id="rId5"/>
    <p:sldId id="296" r:id="rId6"/>
    <p:sldId id="286" r:id="rId7"/>
    <p:sldId id="297" r:id="rId8"/>
    <p:sldId id="299" r:id="rId9"/>
    <p:sldId id="298" r:id="rId10"/>
    <p:sldId id="292" r:id="rId11"/>
    <p:sldId id="305" r:id="rId1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705" autoAdjust="0"/>
  </p:normalViewPr>
  <p:slideViewPr>
    <p:cSldViewPr>
      <p:cViewPr>
        <p:scale>
          <a:sx n="108" d="100"/>
          <a:sy n="108" d="100"/>
        </p:scale>
        <p:origin x="-270" y="11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7F3A8-E737-4D83-9F4F-9791715D9422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A0E9F-3AE5-434D-B1D6-6CEC1B57EA9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F8ECF-DD45-4E6C-A89E-326F403D203C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69F26-8AC5-4B8E-8824-5F9C4768492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CDB4A-01AB-4A93-B72E-403083FB3EB0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ED9C-E092-4127-94B2-CE02A009F79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DF003-B79C-47EE-9A85-A1A01A7B718A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B5CCA-45D3-4055-BBCE-805A72AEAB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BB62F-1AC3-4FB3-AF75-44E25D16EF08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7AF96-B501-4541-A616-9E22257AC54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2A32E-9670-42FE-A885-0E659587CBC5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4866B-F460-4000-8563-D6B8452D69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EE033-7BE4-4244-833F-1F61B8C311B3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A6C50-BAA1-49EB-89A6-538B97CECB7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E337E-CD63-4554-9717-41A14430CA78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408DE-BDAA-47D8-AE84-2C9663DEF6F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650C-55C8-4683-A0E4-2DD5839079F3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A74EF-5BE5-4CAA-9100-3845067BEB8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B6BDE-2044-4649-914A-41D757390759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532BB-4E41-442F-9440-317D45455F6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DEFDE-6E9C-4D21-81B1-AF25923AC7C0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D24A-3B16-4554-805B-82B11C0A0D1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4F1FCA4-97E0-4D7A-B8B3-4F555F89EC31}" type="datetimeFigureOut">
              <a:rPr lang="pl-PL"/>
              <a:pPr>
                <a:defRPr/>
              </a:pPr>
              <a:t>2016-01-28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8F7EB5A-8FB0-44AF-AEB5-0D5890FF5AD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33375"/>
            <a:ext cx="7777163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/>
        </p:nvCxnSpPr>
        <p:spPr>
          <a:xfrm>
            <a:off x="755650" y="6453188"/>
            <a:ext cx="7993063" cy="71437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1259632" y="2060848"/>
            <a:ext cx="66967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Poles’ trade union membership </a:t>
            </a:r>
            <a:r>
              <a:rPr lang="en-US" sz="4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the </a:t>
            </a:r>
            <a:r>
              <a:rPr lang="en-US" sz="4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UK</a:t>
            </a:r>
            <a:endParaRPr lang="pl-PL" sz="4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55576" y="3861048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Dr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Roch Dunin-Wąsowicz </a:t>
            </a:r>
            <a:endParaRPr lang="en-GB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algn="ctr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Public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Policy Group, London School of Economics and Political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Science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algn="ctr"/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algn="ctr"/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Dr Michał P. Garapich </a:t>
            </a:r>
            <a:endParaRPr lang="en-GB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algn="ctr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Crucible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Centre for Human Rights Research, Department of Social Sciences, University of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Roehampton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33375"/>
            <a:ext cx="7777163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/>
        </p:nvCxnSpPr>
        <p:spPr>
          <a:xfrm>
            <a:off x="755650" y="6453188"/>
            <a:ext cx="7993063" cy="71437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1187624" y="2204864"/>
            <a:ext cx="69847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l-PL" dirty="0" smtClean="0">
              <a:latin typeface="+mn-lt"/>
            </a:endParaRPr>
          </a:p>
          <a:p>
            <a:pPr algn="ctr">
              <a:buNone/>
            </a:pPr>
            <a:endParaRPr lang="pl-PL" dirty="0">
              <a:latin typeface="+mn-lt"/>
            </a:endParaRPr>
          </a:p>
          <a:p>
            <a:pPr algn="ctr">
              <a:buNone/>
            </a:pPr>
            <a:endParaRPr lang="pl-PL" dirty="0" smtClean="0">
              <a:latin typeface="+mn-lt"/>
            </a:endParaRPr>
          </a:p>
          <a:p>
            <a:pPr algn="ctr">
              <a:buNone/>
            </a:pPr>
            <a:r>
              <a:rPr lang="pl-PL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Thank you</a:t>
            </a:r>
            <a:r>
              <a:rPr lang="en-GB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!</a:t>
            </a:r>
            <a:endParaRPr lang="pl-PL" sz="4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algn="ctr">
              <a:buNone/>
            </a:pPr>
            <a:endParaRPr lang="pl-P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76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dirty="0"/>
              <a:t>The project “Solidarity in action. Employment rights, participation in social dialogue and membership in trade unions among Polish employees in the UK” is co-financed by the Polish Ministry of Foreign Affairs within the „ Cooperation with Polish Diaspora and Poles abroad in 2015. </a:t>
            </a:r>
            <a:r>
              <a:rPr lang="en-US" sz="2000" dirty="0" smtClean="0"/>
              <a:t>„</a:t>
            </a:r>
            <a:endParaRPr lang="pl-PL" sz="2000" dirty="0" smtClean="0"/>
          </a:p>
          <a:p>
            <a:pPr marL="0" indent="0" algn="ctr">
              <a:buNone/>
            </a:pPr>
            <a:endParaRPr lang="pl-PL" sz="2000" dirty="0"/>
          </a:p>
          <a:p>
            <a:pPr marL="0" indent="0" algn="ctr">
              <a:buNone/>
            </a:pPr>
            <a:endParaRPr lang="pl-PL" sz="2000" dirty="0" smtClean="0"/>
          </a:p>
          <a:p>
            <a:pPr marL="0" indent="0" algn="ctr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77875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138" y="3414713"/>
            <a:ext cx="16097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4635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404664"/>
            <a:ext cx="7777163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/>
        </p:nvCxnSpPr>
        <p:spPr>
          <a:xfrm>
            <a:off x="755650" y="6453188"/>
            <a:ext cx="7993063" cy="71437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721819" y="1772816"/>
            <a:ext cx="77771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Puzzle:</a:t>
            </a:r>
          </a:p>
          <a:p>
            <a:endParaRPr lang="en-GB" sz="2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99591" y="2492896"/>
            <a:ext cx="763322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pl-PL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Trade union </a:t>
            </a: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density in the UK:	</a:t>
            </a:r>
            <a:r>
              <a:rPr lang="pl-PL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25,0%</a:t>
            </a:r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(LFS,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2014)</a:t>
            </a: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buNone/>
            </a:pP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vs</a:t>
            </a:r>
          </a:p>
          <a:p>
            <a:pPr>
              <a:buNone/>
            </a:pP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Trade unions</a:t>
            </a: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density</a:t>
            </a: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among</a:t>
            </a:r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Poles</a:t>
            </a:r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pl-PL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8,2</a:t>
            </a:r>
            <a:r>
              <a:rPr lang="pl-PL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(LFS</a:t>
            </a:r>
            <a:r>
              <a:rPr lang="pl-PL" sz="200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pl-PL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2014)</a:t>
            </a:r>
            <a:endParaRPr lang="pl-PL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33375"/>
            <a:ext cx="7777163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/>
        </p:nvCxnSpPr>
        <p:spPr>
          <a:xfrm>
            <a:off x="755650" y="6453188"/>
            <a:ext cx="7993063" cy="71437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Prostokąt 3"/>
          <p:cNvSpPr/>
          <p:nvPr/>
        </p:nvSpPr>
        <p:spPr>
          <a:xfrm>
            <a:off x="755783" y="1491060"/>
            <a:ext cx="77771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Methodology</a:t>
            </a:r>
            <a:r>
              <a:rPr lang="en-GB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</a:t>
            </a:r>
            <a:endParaRPr lang="pl-PL" sz="2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899726" y="1934575"/>
            <a:ext cx="763322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Semi-structured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interviews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with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Polish workers in trade unions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&amp;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Polish workers outside trade unions </a:t>
            </a:r>
            <a:endParaRPr lang="en-GB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Bottom-up approach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Reflections of both engaged and non-engaged Poles allow us to  better understand factors influencing their relatively low engagement in trade unionism in Britain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Why join vs. why not – part of the same dilemma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Retelling how the respondents see their social reality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buNone/>
            </a:pPr>
            <a:endParaRPr lang="en-GB" sz="2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buNone/>
            </a:pPr>
            <a:endParaRPr lang="pl-PL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buNone/>
            </a:pPr>
            <a:endParaRPr lang="pl-PL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buNone/>
            </a:pPr>
            <a:endParaRPr lang="pl-PL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buNone/>
            </a:pPr>
            <a:endParaRPr lang="pl-PL" dirty="0">
              <a:latin typeface="+mn-lt"/>
            </a:endParaRPr>
          </a:p>
          <a:p>
            <a:pPr>
              <a:buNone/>
            </a:pPr>
            <a:endParaRPr lang="pl-P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7972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404664"/>
            <a:ext cx="7777163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/>
        </p:nvCxnSpPr>
        <p:spPr>
          <a:xfrm>
            <a:off x="755650" y="6453188"/>
            <a:ext cx="7993063" cy="71437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611559" y="1765500"/>
            <a:ext cx="77771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Factors influencing participation: </a:t>
            </a:r>
            <a:r>
              <a:rPr lang="en-GB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Economic</a:t>
            </a:r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Cultural &amp; Social</a:t>
            </a:r>
          </a:p>
          <a:p>
            <a:endParaRPr lang="pl-PL" sz="2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99591" y="2492896"/>
            <a:ext cx="763322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Structural in nature (external)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Contingent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on different forms of individual capital </a:t>
            </a:r>
          </a:p>
          <a:p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 (innate &amp; learned)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Both are not static but dynamic 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buNone/>
            </a:pP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7065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33375"/>
            <a:ext cx="7777163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/>
        </p:nvCxnSpPr>
        <p:spPr>
          <a:xfrm>
            <a:off x="755650" y="6453188"/>
            <a:ext cx="7993063" cy="71437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Prostokąt 3"/>
          <p:cNvSpPr/>
          <p:nvPr/>
        </p:nvSpPr>
        <p:spPr>
          <a:xfrm>
            <a:off x="755649" y="1700808"/>
            <a:ext cx="77771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Economic factors</a:t>
            </a:r>
            <a:endParaRPr lang="pl-PL" sz="2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899592" y="2276872"/>
            <a:ext cx="76332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Overwhelming employment supply 2004-2008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Economy in crisis 2008-2015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Decline in production &amp; service 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industry growth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Privatisation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of public services and fragmentation of the workforce (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Zero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Hours Contracts)</a:t>
            </a:r>
            <a:endParaRPr lang="en-GB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The precarious socio-economic condition (Standing 2011)</a:t>
            </a:r>
            <a:endParaRPr lang="pl-PL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buNone/>
            </a:pPr>
            <a:endParaRPr lang="pl-PL" dirty="0">
              <a:latin typeface="+mn-lt"/>
            </a:endParaRPr>
          </a:p>
          <a:p>
            <a:pPr>
              <a:buNone/>
            </a:pPr>
            <a:endParaRPr lang="pl-PL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33375"/>
            <a:ext cx="7777163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/>
        </p:nvCxnSpPr>
        <p:spPr>
          <a:xfrm>
            <a:off x="755650" y="6453188"/>
            <a:ext cx="7993063" cy="71437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803538" y="1628800"/>
            <a:ext cx="77771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Cultural factors</a:t>
            </a:r>
            <a:endParaRPr lang="pl-PL" sz="28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03538" y="2276872"/>
            <a:ext cx="768864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Polarised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views on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Trade 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nion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derived from Poland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oliticization of trade unionism in Poland (“it’s all about politics”)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TU not ‘seen’ as a reliable partner/help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If seen, then with “too much expectations” (case of one English town)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The culture of self-reliance – “I don’t need anyone, I can find it myself” (widespread self-employment by Polish migrants)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Contrasting attitudes – distance and lack of trust vs. unrealistic expectations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33375"/>
            <a:ext cx="7777163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/>
        </p:nvCxnSpPr>
        <p:spPr>
          <a:xfrm>
            <a:off x="755650" y="6453188"/>
            <a:ext cx="7993063" cy="71437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755649" y="1772816"/>
            <a:ext cx="77771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Social factors</a:t>
            </a:r>
          </a:p>
        </p:txBody>
      </p:sp>
      <p:sp>
        <p:nvSpPr>
          <p:cNvPr id="3" name="Prostokąt 2"/>
          <p:cNvSpPr/>
          <p:nvPr/>
        </p:nvSpPr>
        <p:spPr>
          <a:xfrm>
            <a:off x="763551" y="2388613"/>
            <a:ext cx="7688641" cy="4078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Trade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unions’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policy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change toward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migrant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workers: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organi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ing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pl-P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migrants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to help them and help oneself</a:t>
            </a:r>
          </a:p>
          <a:p>
            <a:pPr marL="0" lvl="1">
              <a:spcBef>
                <a:spcPts val="600"/>
              </a:spcBef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Recognition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of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migration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issues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 discrimination and negative impact on wages and labour protections (agency work)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Attitude shift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 trade unions towards migrants – slow but firm, opening up to newcomers, new members/activists but not without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resistance (Aziz 2015)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Fragmentation of advocacy – not just TU that deal with employment rights, also independent NGOs, ‘migration industry’ (</a:t>
            </a: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Garapich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2008), also help is available on-line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33375"/>
            <a:ext cx="7777163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/>
        </p:nvCxnSpPr>
        <p:spPr>
          <a:xfrm>
            <a:off x="755650" y="6453188"/>
            <a:ext cx="7993063" cy="71437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755649" y="1772816"/>
            <a:ext cx="77771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Individual factors (forms of capital)</a:t>
            </a:r>
            <a:endParaRPr lang="pl-PL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71790" y="2492896"/>
            <a:ext cx="7688641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General low socio-economic standing  (economic)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Very poor or virtually non-existent English language skills (cultural) – which translates on trust, expectations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Insufficient rights education (cultural)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Initial lack of network support (social)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Ethnic enclave issue – evidence of very significant lack of employment rights recognition by Polish employers 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33375"/>
            <a:ext cx="7777163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4"/>
          <p:cNvCxnSpPr/>
          <p:nvPr/>
        </p:nvCxnSpPr>
        <p:spPr>
          <a:xfrm>
            <a:off x="755650" y="6453188"/>
            <a:ext cx="7993063" cy="71437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395759" y="1489711"/>
            <a:ext cx="8496944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Preliminary conclusions &amp; policy propositions:</a:t>
            </a:r>
          </a:p>
          <a:p>
            <a:endParaRPr lang="en-GB" sz="28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Migrants’ participation is a dynamic and evolving phenomena with several factors influencing the outcome.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Shifting opportunity structure (more inclusive TU) and adaptation processes (rising awareness) point to cautious optimism in terms of migrants membership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But – open-ended process dependent on individual/group activism, wider political landscape in the future (EU referendum, economic crisis, rise of UKIP) and political will (in Poland and Britain) to continue partnerships with trade unions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Initial recommendations:</a:t>
            </a:r>
          </a:p>
          <a:p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Transnational support for trade union partnerships (Polish, EU, British)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Stronger engagement with British trade unions as part of Polish diaspora engagement policy (</a:t>
            </a:r>
            <a:r>
              <a:rPr lang="en-GB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polityka</a:t>
            </a:r>
            <a:r>
              <a:rPr lang="en-GB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GB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polonijna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Language &amp; rights education programmes for Polish migrants across the 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Pluralisation of spaces of dissemination – popular culture, youth, arts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endParaRPr lang="en-GB" sz="28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endParaRPr lang="en-GB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endParaRPr lang="en-GB" sz="28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2767</TotalTime>
  <Words>624</Words>
  <Application>Microsoft Office PowerPoint</Application>
  <PresentationFormat>Pokaz na ekranie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</dc:creator>
  <cp:lastModifiedBy>Migracje</cp:lastModifiedBy>
  <cp:revision>205</cp:revision>
  <dcterms:created xsi:type="dcterms:W3CDTF">2012-01-05T11:18:24Z</dcterms:created>
  <dcterms:modified xsi:type="dcterms:W3CDTF">2016-01-28T12:42:31Z</dcterms:modified>
</cp:coreProperties>
</file>