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8" r:id="rId2"/>
    <p:sldId id="260" r:id="rId3"/>
    <p:sldId id="289" r:id="rId4"/>
    <p:sldId id="270" r:id="rId5"/>
    <p:sldId id="296" r:id="rId6"/>
    <p:sldId id="286" r:id="rId7"/>
    <p:sldId id="297" r:id="rId8"/>
    <p:sldId id="299" r:id="rId9"/>
    <p:sldId id="298" r:id="rId10"/>
    <p:sldId id="300" r:id="rId11"/>
    <p:sldId id="301" r:id="rId12"/>
    <p:sldId id="302" r:id="rId13"/>
    <p:sldId id="303" r:id="rId14"/>
    <p:sldId id="292" r:id="rId15"/>
    <p:sldId id="304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7F3A8-E737-4D83-9F4F-9791715D9422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0E9F-3AE5-434D-B1D6-6CEC1B57E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8ECF-DD45-4E6C-A89E-326F403D203C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9F26-8AC5-4B8E-8824-5F9C476849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DB4A-01AB-4A93-B72E-403083FB3EB0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ED9C-E092-4127-94B2-CE02A009F7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F003-B79C-47EE-9A85-A1A01A7B718A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5CCA-45D3-4055-BBCE-805A72AEA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B62F-1AC3-4FB3-AF75-44E25D16EF08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AF96-B501-4541-A616-9E22257AC5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A32E-9670-42FE-A885-0E659587CBC5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866B-F460-4000-8563-D6B8452D69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E033-7BE4-4244-833F-1F61B8C311B3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6C50-BAA1-49EB-89A6-538B97CEC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E337E-CD63-4554-9717-41A14430CA78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08DE-BDAA-47D8-AE84-2C9663DEF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650C-55C8-4683-A0E4-2DD5839079F3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74EF-5BE5-4CAA-9100-3845067BEB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6BDE-2044-4649-914A-41D757390759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32BB-4E41-442F-9440-317D45455F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EFDE-6E9C-4D21-81B1-AF25923AC7C0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D24A-3B16-4554-805B-82B11C0A0D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4F1FCA4-97E0-4D7A-B8B3-4F555F89EC31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8F7EB5A-8FB0-44AF-AEB5-0D5890FF5A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www.m35-gmb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k.owczarek@isp.org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na.pilat@isp.org.p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c.org.uk/workinginthe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1259632" y="206084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Polish employees in the UK - </a:t>
            </a:r>
            <a:b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trade unions perspective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576" y="3861048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Dominik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Owczarek, Dominika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Potkańska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Institute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Public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Affairs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Warsaw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Seminar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algn="ctr"/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‘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Solidarity in action.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 rights and participation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of Poles </a:t>
            </a: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social dialogue and trade unions in the UK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’</a:t>
            </a:r>
          </a:p>
          <a:p>
            <a:pPr algn="ctr"/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Embassy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Republic of Poland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London</a:t>
            </a:r>
          </a:p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26.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November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2015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 unions recruitment &amp; organizing programmes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GMB in Southampton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(2006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-2012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– a bureau dedicated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(temporarily) to migrants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mostly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+ NMS)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English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classes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computer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training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(Union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),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information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employemnt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GMB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workshops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for migrant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UK (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supported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by Union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Modernisation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Fund)</a:t>
            </a:r>
          </a:p>
          <a:p>
            <a:pPr marL="342900" lvl="1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Workshop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for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English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classes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information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benefits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entitlements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Piotr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Plonka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organizer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Yorkshire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GMB in Wakefield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M35 Migrant Workers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Branch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restart</a:t>
            </a:r>
          </a:p>
          <a:p>
            <a:pPr marL="0" lvl="1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website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update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facebook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profile,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leaflets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and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guidebook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programme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‚Face to face with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employee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’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addressed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1600" u="sng" dirty="0">
                <a:latin typeface="+mn-lt"/>
                <a:hlinkClick r:id="rId3" action="ppaction://hlinkfile"/>
              </a:rPr>
              <a:t>www.m35-gmb.org.uk</a:t>
            </a:r>
            <a:r>
              <a:rPr lang="pl-PL" sz="1600" dirty="0">
                <a:latin typeface="+mn-lt"/>
              </a:rPr>
              <a:t> 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UNITE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(TGWU)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Migrant Worker Support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Unit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translation, advice on employment rights 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 unions recruitment &amp; organizing programmes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UNISON – Migrant Worker Participation Project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two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year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project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UMF)</a:t>
            </a:r>
          </a:p>
          <a:p>
            <a:pPr marL="1257300" lvl="3" indent="-342900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“Pathways into UNISON” course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(160 migrant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1257300" lvl="3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ew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activists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(70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reps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-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informal types of activism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257300" lvl="3" indent="-342900"/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UCATT – Vulnerable Workers Unit (two year project, UMF)</a:t>
            </a:r>
          </a:p>
          <a:p>
            <a:pPr marL="342900" lvl="1" indent="-342900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assistance to construction workers facing exploitation or forced to work in 		dangerous circumstances, 21,200 beneficiaries</a:t>
            </a:r>
          </a:p>
          <a:p>
            <a:pPr marL="342900" lvl="1" indent="-342900"/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‘Community’ trade union and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Association of Chief Executives of Voluntary Organisations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South Yorkshire and the East Midlands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342900" lvl="1" indent="-342900"/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advice to 300 redundant 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 rights leaflets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public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events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 unions recruitment &amp; organizing programmes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New forms of organizing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Guidebooks: </a:t>
            </a:r>
            <a:r>
              <a:rPr lang="en-GB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Prawo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w </a:t>
            </a:r>
            <a:r>
              <a:rPr lang="en-GB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pracy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- </a:t>
            </a:r>
            <a:r>
              <a:rPr lang="en-GB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twoje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uprawnienia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(Labour Research Department)</a:t>
            </a:r>
          </a:p>
          <a:p>
            <a:pPr marL="342900" lvl="1" indent="-342900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           Health and Safety of Migrant Workers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(TUC)</a:t>
            </a:r>
            <a:endParaRPr lang="en-GB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           on-line &amp; 13 languages: Working in the UK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(TUC)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Persuasive approach (Organizing Academy, TUC)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Advise and education that leads to union membership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 activists from migrant communities (homeland trade unionists)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 and civic activation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Community organizing / community unionism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</a:t>
            </a:r>
            <a:r>
              <a:rPr lang="en-GB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ssues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for discussion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inancing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sources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(continuation of UMF, external sources)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 leaders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Cooperation with Polish trade unions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Combination of labour organization and civic organization (community organizing)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Access to the most precarious segment of employment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49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1187624" y="2204864"/>
            <a:ext cx="69847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dirty="0" smtClean="0">
              <a:latin typeface="+mn-lt"/>
            </a:endParaRPr>
          </a:p>
          <a:p>
            <a:pPr algn="ctr">
              <a:buNone/>
            </a:pPr>
            <a:endParaRPr lang="pl-PL" dirty="0">
              <a:latin typeface="+mn-lt"/>
            </a:endParaRPr>
          </a:p>
          <a:p>
            <a:pPr algn="ctr">
              <a:buNone/>
            </a:pPr>
            <a:endParaRPr lang="pl-PL" dirty="0" smtClean="0">
              <a:latin typeface="+mn-lt"/>
            </a:endParaRPr>
          </a:p>
          <a:p>
            <a:pPr algn="ctr">
              <a:buNone/>
            </a:pPr>
            <a:r>
              <a:rPr lang="pl-PL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Thank</a:t>
            </a:r>
            <a:r>
              <a:rPr lang="pl-PL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</a:t>
            </a:r>
            <a:endParaRPr lang="pl-PL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>
              <a:buNone/>
            </a:pPr>
            <a:endParaRPr lang="pl-PL" dirty="0">
              <a:latin typeface="+mn-lt"/>
            </a:endParaRPr>
          </a:p>
          <a:p>
            <a:pPr algn="ctr">
              <a:buNone/>
            </a:pPr>
            <a:r>
              <a:rPr lang="pl-PL" dirty="0">
                <a:latin typeface="+mn-lt"/>
                <a:hlinkClick r:id="rId3"/>
              </a:rPr>
              <a:t>dominik.owczarek@isp.org.pl</a:t>
            </a:r>
            <a:endParaRPr lang="pl-PL" dirty="0">
              <a:latin typeface="+mn-lt"/>
            </a:endParaRPr>
          </a:p>
          <a:p>
            <a:pPr algn="ctr">
              <a:buNone/>
            </a:pPr>
            <a:r>
              <a:rPr lang="pl-PL" dirty="0" err="1" smtClean="0">
                <a:latin typeface="+mn-lt"/>
                <a:hlinkClick r:id="rId4"/>
              </a:rPr>
              <a:t>dominika.potkanska@isp.org.pl</a:t>
            </a:r>
            <a:r>
              <a:rPr lang="pl-PL" dirty="0" smtClean="0">
                <a:latin typeface="+mn-lt"/>
              </a:rPr>
              <a:t> 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760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/>
              <a:t>The project “Solidarity in action. Employment rights, participation in social dialogue and membership in trade unions among Polish employees in the UK” is co-financed by the Polish Ministry of Foreign Affairs within the „ Cooperation with Polish Diaspora and Poles abroad in 2015. </a:t>
            </a:r>
            <a:r>
              <a:rPr lang="en-US" sz="2000" dirty="0" smtClean="0"/>
              <a:t>".</a:t>
            </a:r>
            <a:endParaRPr lang="pl-PL" sz="2000" dirty="0" smtClean="0"/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26" y="3501008"/>
            <a:ext cx="2418768" cy="172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778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35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755649" y="1700808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Methodology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99592" y="2276872"/>
            <a:ext cx="76332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Desk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research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-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Research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Department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on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involvement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Poles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trade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on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violation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Qualitative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study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50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interviews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Trade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representatives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trade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outside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trade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August –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November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2015</a:t>
            </a:r>
          </a:p>
          <a:p>
            <a:pPr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664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755650" y="1772816"/>
            <a:ext cx="777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Three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waves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migration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the UK</a:t>
            </a:r>
          </a:p>
        </p:txBody>
      </p:sp>
      <p:sp>
        <p:nvSpPr>
          <p:cNvPr id="3" name="Prostokąt 2"/>
          <p:cNvSpPr/>
          <p:nvPr/>
        </p:nvSpPr>
        <p:spPr>
          <a:xfrm>
            <a:off x="899591" y="2492896"/>
            <a:ext cx="76332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1st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wave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post-WWII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migration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1941-1951</a:t>
            </a:r>
          </a:p>
          <a:p>
            <a:pPr>
              <a:buNone/>
            </a:pP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Number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160 000</a:t>
            </a:r>
          </a:p>
          <a:p>
            <a:pPr>
              <a:buNone/>
            </a:pP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wave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pl-PL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political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(&amp;</a:t>
            </a:r>
            <a:r>
              <a:rPr lang="pl-PL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economic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migration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‘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Solidarity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migration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’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1952-1989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Number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74 000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Poles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the UK (UK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Census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2001)</a:t>
            </a: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rd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wave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pl-PL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economic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migration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2004-till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now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Migrants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685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000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2014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(National Statistical Office,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2015)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Total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number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853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000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Population by Country of Birth and Nationality Report,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</a:t>
            </a:r>
            <a:endParaRPr lang="pl-PL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London: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160 000</a:t>
            </a:r>
          </a:p>
          <a:p>
            <a:pPr>
              <a:buNone/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Employed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566 400 (circa 65% of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Poles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 flipV="1">
            <a:off x="900113" y="6524625"/>
            <a:ext cx="78486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148" name="pole tekstowe 5"/>
          <p:cNvSpPr txBox="1">
            <a:spLocks noChangeArrowheads="1"/>
          </p:cNvSpPr>
          <p:nvPr/>
        </p:nvSpPr>
        <p:spPr bwMode="auto">
          <a:xfrm>
            <a:off x="750359" y="1614538"/>
            <a:ext cx="7773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b="1" dirty="0">
              <a:solidFill>
                <a:srgbClr val="404040"/>
              </a:solidFill>
              <a:latin typeface="Calibri" pitchFamily="34" charset="0"/>
            </a:endParaRPr>
          </a:p>
          <a:p>
            <a:endParaRPr lang="pl-PL" dirty="0">
              <a:solidFill>
                <a:srgbClr val="404040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650" y="1641862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6050" y="228819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l-PL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2014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Total: 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2,320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mln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Europe: 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2,013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mln</a:t>
            </a:r>
          </a:p>
          <a:p>
            <a:pPr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UK: 			</a:t>
            </a:r>
            <a:r>
              <a:rPr lang="pl-PL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685 </a:t>
            </a:r>
            <a:r>
              <a:rPr lang="pl-PL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 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Germany	 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614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Ireland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113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Netherlands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109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Italy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96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Norway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79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France			63 000</a:t>
            </a:r>
          </a:p>
          <a:p>
            <a:pPr>
              <a:buNone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Belgium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49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Sweden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43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Austria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34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000</a:t>
            </a:r>
          </a:p>
          <a:p>
            <a:pPr>
              <a:buNone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Spain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32 000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508104" y="2708920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UK – first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destination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</a:p>
          <a:p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Polish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minority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largest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UK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755649" y="1700808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Unionisation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public </a:t>
            </a:r>
            <a:r>
              <a:rPr lang="pl-P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participation</a:t>
            </a: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of </a:t>
            </a:r>
            <a:r>
              <a:rPr lang="pl-PL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Poles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99592" y="2276872"/>
            <a:ext cx="763322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Trade </a:t>
            </a:r>
            <a:r>
              <a:rPr lang="pl-PL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density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the UK:	25,0%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(LFS, 2014)</a:t>
            </a: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nationality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	8,2%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(LFS, 2014)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Trade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density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Poland:	11%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(CBOS, 2015)</a:t>
            </a:r>
          </a:p>
          <a:p>
            <a:pPr>
              <a:buNone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</a:t>
            </a:r>
            <a:r>
              <a:rPr 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participation</a:t>
            </a:r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10-15% (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diagnosis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CBOS,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European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pl-PL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Turnour</a:t>
            </a:r>
            <a:r>
              <a:rPr lang="pl-PL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Elections</a:t>
            </a:r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20%-55% (State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Election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Commission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Generalized</a:t>
            </a:r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</a:t>
            </a:r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trust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fifth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lowest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level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in the EU (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European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Social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>
              <a:buNone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Lower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level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participation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TU and public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sphere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unions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policy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toward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migrant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workers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Principle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protection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organization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regardless</a:t>
            </a: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nationality</a:t>
            </a: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 registry of TU members with foreign background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1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SIPTU (Irish trade union) -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representative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post for migrant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(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registration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of migrant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numbers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more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buerocratic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approach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However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migrant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recognized as a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potential and significant group on the labour market</a:t>
            </a: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not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percieved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as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those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stealing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jobs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from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UK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nationals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part of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market –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equal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Integration of migrants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on labour marked and in unions’ structures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No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ethnic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preferences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</a:t>
            </a: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 </a:t>
            </a:r>
            <a:r>
              <a:rPr lang="pl-PL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ethnic</a:t>
            </a: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trade </a:t>
            </a:r>
            <a:r>
              <a:rPr lang="pl-PL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>
              <a:buNone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Trade unions policy toward migrant workers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response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’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membership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decline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spcBef>
                <a:spcPts val="600"/>
              </a:spcBef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revitalisation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diversification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don’t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registrer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nationality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but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aware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nationality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/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migration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issues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and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recognize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sectors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where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migrant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occur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aware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possible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negative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attitudes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among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migrant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from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NMS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towards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TU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800100" lvl="2" indent="-342900">
              <a:spcBef>
                <a:spcPts val="600"/>
              </a:spcBef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attitudes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toward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TU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their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country of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origin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low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trust,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unregistered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800100" lvl="2" indent="-342900">
              <a:spcBef>
                <a:spcPts val="600"/>
              </a:spcBef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contrary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Latin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Americans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approach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„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where's the union to join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?”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engage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organizers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order to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reach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significant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number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activists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(Adam Rogalewski, Piotr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Plonka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Bogdan…)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TUC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cooperation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NMS trade </a:t>
            </a:r>
            <a:r>
              <a:rPr lang="pl-PL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unions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Website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UK -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hlinkClick r:id="rId3"/>
              </a:rPr>
              <a:t>https://www.tuc.org.uk/workingintheUK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available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13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languages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partnership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with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LIGA (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Hungary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and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Cartel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ALFA (Romania)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financed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by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European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Commission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paper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version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available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Poland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Cooperation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with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OPZZ and Solidarność – union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organizer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employed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south-west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region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Bristol, Portsmouth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–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agriculture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TUC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representative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visited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job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fairs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Poland to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employment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Visiting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delegations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OPZZ and Solidarność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Paneuropean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project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migrant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’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rights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financed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by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European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Commission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 unions recruitment &amp; organizing programmes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TUC –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Organizing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Academy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since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1998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for union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organizer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improve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their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skills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TUC –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educational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English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classes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for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 Modernisation Fund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(2005-2010) 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state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funding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-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Labour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Party (Tony Blair)</a:t>
            </a:r>
          </a:p>
          <a:p>
            <a:pPr marL="342900" lvl="1" indent="-34290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7 mln GBP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total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(3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rounds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342900" lvl="1" indent="-342900"/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Curent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stratedy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“let's consolidate where we're strong rather than go into new areas”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/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469</Words>
  <Application>Microsoft Office PowerPoint</Application>
  <PresentationFormat>Pokaz na ekranie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</dc:creator>
  <cp:lastModifiedBy>Migracje</cp:lastModifiedBy>
  <cp:revision>187</cp:revision>
  <dcterms:created xsi:type="dcterms:W3CDTF">2012-01-05T11:18:24Z</dcterms:created>
  <dcterms:modified xsi:type="dcterms:W3CDTF">2016-01-28T12:41:32Z</dcterms:modified>
</cp:coreProperties>
</file>